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8"/>
  </p:notes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74" r:id="rId16"/>
    <p:sldId id="324" r:id="rId17"/>
    <p:sldId id="325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4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6" r:id="rId62"/>
    <p:sldId id="327" r:id="rId63"/>
    <p:sldId id="328" r:id="rId64"/>
    <p:sldId id="321" r:id="rId65"/>
    <p:sldId id="322" r:id="rId66"/>
    <p:sldId id="323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967386021191827E-2"/>
          <c:y val="4.4861391929187276E-2"/>
          <c:w val="0.78788823272090991"/>
          <c:h val="0.848785330326386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CORE COURSE</c:v>
                </c:pt>
                <c:pt idx="1">
                  <c:v>GENERIC</c:v>
                </c:pt>
                <c:pt idx="2">
                  <c:v>GENERAL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CORE COURSE</c:v>
                </c:pt>
                <c:pt idx="1">
                  <c:v>GENERIC</c:v>
                </c:pt>
                <c:pt idx="2">
                  <c:v>GENERAL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41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CORE COURSE</c:v>
                </c:pt>
                <c:pt idx="1">
                  <c:v>GENERIC</c:v>
                </c:pt>
                <c:pt idx="2">
                  <c:v>GENERAL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CORE COURSE</c:v>
                </c:pt>
                <c:pt idx="1">
                  <c:v>GENERIC</c:v>
                </c:pt>
                <c:pt idx="2">
                  <c:v>GENERAL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OBC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CORE COURSE</c:v>
                </c:pt>
                <c:pt idx="1">
                  <c:v>GENERIC</c:v>
                </c:pt>
                <c:pt idx="2">
                  <c:v>GENERAL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56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GEN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CORE COURSE</c:v>
                </c:pt>
                <c:pt idx="1">
                  <c:v>GENERIC</c:v>
                </c:pt>
                <c:pt idx="2">
                  <c:v>GENERAL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CORE COURSE</c:v>
                </c:pt>
                <c:pt idx="1">
                  <c:v>GENERIC</c:v>
                </c:pt>
                <c:pt idx="2">
                  <c:v>GENERAL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61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370304"/>
        <c:axId val="120371840"/>
      </c:barChart>
      <c:catAx>
        <c:axId val="120370304"/>
        <c:scaling>
          <c:orientation val="minMax"/>
        </c:scaling>
        <c:delete val="0"/>
        <c:axPos val="b"/>
        <c:majorTickMark val="out"/>
        <c:minorTickMark val="none"/>
        <c:tickLblPos val="nextTo"/>
        <c:crossAx val="120371840"/>
        <c:crosses val="autoZero"/>
        <c:auto val="1"/>
        <c:lblAlgn val="ctr"/>
        <c:lblOffset val="100"/>
        <c:noMultiLvlLbl val="0"/>
      </c:catAx>
      <c:valAx>
        <c:axId val="1203718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203703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pattFill prst="pct5">
          <a:fgClr>
            <a:srgbClr val="000000">
              <a:alpha val="0"/>
            </a:srgbClr>
          </a:fgClr>
          <a:bgClr>
            <a:srgbClr val="FFFFFF"/>
          </a:bgClr>
        </a:pattFill>
        <a:ln w="25400">
          <a:noFill/>
        </a:ln>
      </c:spPr>
    </c:sideWall>
    <c:backWall>
      <c:thickness val="0"/>
      <c:spPr>
        <a:pattFill prst="pct5">
          <a:fgClr>
            <a:srgbClr val="000000">
              <a:alpha val="0"/>
            </a:srgbClr>
          </a:fgClr>
          <a:bgClr>
            <a:srgbClr val="FFFFFF"/>
          </a:bgClr>
        </a:pattFill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CORE</c:v>
                </c:pt>
                <c:pt idx="1">
                  <c:v>GENERIC ELECTIVE</c:v>
                </c:pt>
                <c:pt idx="2">
                  <c:v>sc</c:v>
                </c:pt>
                <c:pt idx="3">
                  <c:v>ST</c:v>
                </c:pt>
                <c:pt idx="4">
                  <c:v>OBC</c:v>
                </c:pt>
                <c:pt idx="5">
                  <c:v>GEN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34</c:v>
                </c:pt>
                <c:pt idx="5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CORE</c:v>
                </c:pt>
                <c:pt idx="1">
                  <c:v>GENERIC ELECTIVE</c:v>
                </c:pt>
                <c:pt idx="2">
                  <c:v>sc</c:v>
                </c:pt>
                <c:pt idx="3">
                  <c:v>ST</c:v>
                </c:pt>
                <c:pt idx="4">
                  <c:v>OBC</c:v>
                </c:pt>
                <c:pt idx="5">
                  <c:v>GEN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43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26</c:v>
                </c:pt>
                <c:pt idx="5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CORE</c:v>
                </c:pt>
                <c:pt idx="1">
                  <c:v>GENERIC ELECTIVE</c:v>
                </c:pt>
                <c:pt idx="2">
                  <c:v>sc</c:v>
                </c:pt>
                <c:pt idx="3">
                  <c:v>ST</c:v>
                </c:pt>
                <c:pt idx="4">
                  <c:v>OBC</c:v>
                </c:pt>
                <c:pt idx="5">
                  <c:v>GEN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60</c:v>
                </c:pt>
                <c:pt idx="1">
                  <c:v>7</c:v>
                </c:pt>
                <c:pt idx="2">
                  <c:v>3</c:v>
                </c:pt>
                <c:pt idx="3">
                  <c:v>0</c:v>
                </c:pt>
                <c:pt idx="4">
                  <c:v>60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1200640"/>
        <c:axId val="121202176"/>
        <c:axId val="0"/>
      </c:bar3DChart>
      <c:catAx>
        <c:axId val="121200640"/>
        <c:scaling>
          <c:orientation val="minMax"/>
        </c:scaling>
        <c:delete val="0"/>
        <c:axPos val="b"/>
        <c:majorTickMark val="out"/>
        <c:minorTickMark val="none"/>
        <c:tickLblPos val="nextTo"/>
        <c:crossAx val="121202176"/>
        <c:crosses val="autoZero"/>
        <c:auto val="1"/>
        <c:lblAlgn val="ctr"/>
        <c:lblOffset val="100"/>
        <c:noMultiLvlLbl val="0"/>
      </c:catAx>
      <c:valAx>
        <c:axId val="1212021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21200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core course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7"/>
                <c:pt idx="0">
                  <c:v>MALE</c:v>
                </c:pt>
                <c:pt idx="1">
                  <c:v>FEMALE</c:v>
                </c:pt>
                <c:pt idx="2">
                  <c:v>ST</c:v>
                </c:pt>
                <c:pt idx="3">
                  <c:v>OBC</c:v>
                </c:pt>
                <c:pt idx="4">
                  <c:v>SC</c:v>
                </c:pt>
                <c:pt idx="5">
                  <c:v>GEN</c:v>
                </c:pt>
                <c:pt idx="6">
                  <c:v>TOTAL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30</c:v>
                </c:pt>
                <c:pt idx="1">
                  <c:v>41</c:v>
                </c:pt>
                <c:pt idx="2">
                  <c:v>2</c:v>
                </c:pt>
                <c:pt idx="3">
                  <c:v>56</c:v>
                </c:pt>
                <c:pt idx="4">
                  <c:v>4</c:v>
                </c:pt>
                <c:pt idx="5">
                  <c:v>9</c:v>
                </c:pt>
                <c:pt idx="6">
                  <c:v>71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Generic Elective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7"/>
                <c:pt idx="0">
                  <c:v>MALE</c:v>
                </c:pt>
                <c:pt idx="1">
                  <c:v>FEMALE</c:v>
                </c:pt>
                <c:pt idx="2">
                  <c:v>ST</c:v>
                </c:pt>
                <c:pt idx="3">
                  <c:v>OBC</c:v>
                </c:pt>
                <c:pt idx="4">
                  <c:v>SC</c:v>
                </c:pt>
                <c:pt idx="5">
                  <c:v>GEN</c:v>
                </c:pt>
                <c:pt idx="6">
                  <c:v>TOTAL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</c:v>
                </c:pt>
                <c:pt idx="1">
                  <c:v>6</c:v>
                </c:pt>
                <c:pt idx="2">
                  <c:v>1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  <c:pt idx="6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134080"/>
        <c:axId val="159135616"/>
      </c:barChart>
      <c:catAx>
        <c:axId val="159134080"/>
        <c:scaling>
          <c:orientation val="minMax"/>
        </c:scaling>
        <c:delete val="0"/>
        <c:axPos val="b"/>
        <c:majorTickMark val="out"/>
        <c:minorTickMark val="none"/>
        <c:tickLblPos val="nextTo"/>
        <c:crossAx val="159135616"/>
        <c:crosses val="autoZero"/>
        <c:auto val="1"/>
        <c:lblAlgn val="ctr"/>
        <c:lblOffset val="100"/>
        <c:noMultiLvlLbl val="0"/>
      </c:catAx>
      <c:valAx>
        <c:axId val="159135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91340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MAJOR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MALE</c:v>
                </c:pt>
                <c:pt idx="1">
                  <c:v>FEMALE</c:v>
                </c:pt>
                <c:pt idx="2">
                  <c:v>ST</c:v>
                </c:pt>
                <c:pt idx="3">
                  <c:v>OBC</c:v>
                </c:pt>
                <c:pt idx="4">
                  <c:v>SC</c:v>
                </c:pt>
                <c:pt idx="5">
                  <c:v>GEN</c:v>
                </c:pt>
                <c:pt idx="6">
                  <c:v>TOTAL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52</c:v>
                </c:pt>
                <c:pt idx="2">
                  <c:v>3</c:v>
                </c:pt>
                <c:pt idx="3">
                  <c:v>59</c:v>
                </c:pt>
                <c:pt idx="4">
                  <c:v>4</c:v>
                </c:pt>
                <c:pt idx="5">
                  <c:v>5</c:v>
                </c:pt>
                <c:pt idx="6">
                  <c:v>71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IRC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MALE</c:v>
                </c:pt>
                <c:pt idx="1">
                  <c:v>FEMALE</c:v>
                </c:pt>
                <c:pt idx="2">
                  <c:v>ST</c:v>
                </c:pt>
                <c:pt idx="3">
                  <c:v>OBC</c:v>
                </c:pt>
                <c:pt idx="4">
                  <c:v>SC</c:v>
                </c:pt>
                <c:pt idx="5">
                  <c:v>GEN</c:v>
                </c:pt>
                <c:pt idx="6">
                  <c:v>TOTAL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MALE</c:v>
                </c:pt>
                <c:pt idx="1">
                  <c:v>FEMALE</c:v>
                </c:pt>
                <c:pt idx="2">
                  <c:v>ST</c:v>
                </c:pt>
                <c:pt idx="3">
                  <c:v>OBC</c:v>
                </c:pt>
                <c:pt idx="4">
                  <c:v>SC</c:v>
                </c:pt>
                <c:pt idx="5">
                  <c:v>GEN</c:v>
                </c:pt>
                <c:pt idx="6">
                  <c:v>TOTAL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117312"/>
        <c:axId val="159118848"/>
      </c:barChart>
      <c:catAx>
        <c:axId val="159117312"/>
        <c:scaling>
          <c:orientation val="minMax"/>
        </c:scaling>
        <c:delete val="0"/>
        <c:axPos val="b"/>
        <c:majorTickMark val="out"/>
        <c:minorTickMark val="none"/>
        <c:tickLblPos val="nextTo"/>
        <c:crossAx val="159118848"/>
        <c:crosses val="autoZero"/>
        <c:auto val="1"/>
        <c:lblAlgn val="ctr"/>
        <c:lblOffset val="100"/>
        <c:noMultiLvlLbl val="0"/>
      </c:catAx>
      <c:valAx>
        <c:axId val="159118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91173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MAJOR</c:v>
                </c:pt>
                <c:pt idx="1">
                  <c:v>MINOR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18</c:v>
                </c:pt>
                <c:pt idx="1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MAJOR</c:v>
                </c:pt>
                <c:pt idx="1">
                  <c:v>MINOR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56</c:v>
                </c:pt>
                <c:pt idx="1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OBC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MAJOR</c:v>
                </c:pt>
                <c:pt idx="1">
                  <c:v>MINOR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65</c:v>
                </c:pt>
                <c:pt idx="1">
                  <c:v>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SC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MAJOR</c:v>
                </c:pt>
                <c:pt idx="1">
                  <c:v>MINOR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MAJOR</c:v>
                </c:pt>
                <c:pt idx="1">
                  <c:v>MINOR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4</c:v>
                </c:pt>
                <c:pt idx="1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GEN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MAJOR</c:v>
                </c:pt>
                <c:pt idx="1">
                  <c:v>MINOR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3</c:v>
                </c:pt>
                <c:pt idx="1">
                  <c:v>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MAJOR</c:v>
                </c:pt>
                <c:pt idx="1">
                  <c:v>MINOR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00288"/>
        <c:axId val="113102208"/>
      </c:barChart>
      <c:catAx>
        <c:axId val="113100288"/>
        <c:scaling>
          <c:orientation val="minMax"/>
        </c:scaling>
        <c:delete val="0"/>
        <c:axPos val="b"/>
        <c:majorTickMark val="out"/>
        <c:minorTickMark val="none"/>
        <c:tickLblPos val="nextTo"/>
        <c:crossAx val="113102208"/>
        <c:crosses val="autoZero"/>
        <c:auto val="1"/>
        <c:lblAlgn val="ctr"/>
        <c:lblOffset val="100"/>
        <c:noMultiLvlLbl val="0"/>
      </c:catAx>
      <c:valAx>
        <c:axId val="113102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31002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SEM 1</c:v>
                </c:pt>
                <c:pt idx="1">
                  <c:v>SEM 3</c:v>
                </c:pt>
                <c:pt idx="2">
                  <c:v>SEM 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</c:v>
                </c:pt>
                <c:pt idx="1">
                  <c:v>20</c:v>
                </c:pt>
                <c:pt idx="2">
                  <c:v>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SEM 1</c:v>
                </c:pt>
                <c:pt idx="1">
                  <c:v>SEM 3</c:v>
                </c:pt>
                <c:pt idx="2">
                  <c:v>SEM 5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50</c:v>
                </c:pt>
                <c:pt idx="1">
                  <c:v>34</c:v>
                </c:pt>
                <c:pt idx="2">
                  <c:v>19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SEM 1</c:v>
                </c:pt>
                <c:pt idx="1">
                  <c:v>SEM 3</c:v>
                </c:pt>
                <c:pt idx="2">
                  <c:v>SEM 5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77</c:v>
                </c:pt>
                <c:pt idx="1">
                  <c:v>54</c:v>
                </c:pt>
                <c:pt idx="2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525888"/>
        <c:axId val="159532160"/>
      </c:lineChart>
      <c:catAx>
        <c:axId val="159525888"/>
        <c:scaling>
          <c:orientation val="minMax"/>
        </c:scaling>
        <c:delete val="0"/>
        <c:axPos val="b"/>
        <c:majorTickMark val="out"/>
        <c:minorTickMark val="none"/>
        <c:tickLblPos val="nextTo"/>
        <c:crossAx val="159532160"/>
        <c:crosses val="autoZero"/>
        <c:auto val="1"/>
        <c:lblAlgn val="ctr"/>
        <c:lblOffset val="100"/>
        <c:noMultiLvlLbl val="0"/>
      </c:catAx>
      <c:valAx>
        <c:axId val="159532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95258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27</c:v>
                </c:pt>
                <c:pt idx="2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</c:v>
                </c:pt>
                <c:pt idx="1">
                  <c:v>33</c:v>
                </c:pt>
                <c:pt idx="2">
                  <c:v>19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37</c:v>
                </c:pt>
                <c:pt idx="1">
                  <c:v>60</c:v>
                </c:pt>
                <c:pt idx="2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079488"/>
        <c:axId val="159534464"/>
      </c:barChart>
      <c:catAx>
        <c:axId val="122079488"/>
        <c:scaling>
          <c:orientation val="minMax"/>
        </c:scaling>
        <c:delete val="0"/>
        <c:axPos val="b"/>
        <c:majorTickMark val="out"/>
        <c:minorTickMark val="none"/>
        <c:tickLblPos val="nextTo"/>
        <c:crossAx val="159534464"/>
        <c:crosses val="autoZero"/>
        <c:auto val="1"/>
        <c:lblAlgn val="ctr"/>
        <c:lblOffset val="100"/>
        <c:noMultiLvlLbl val="0"/>
      </c:catAx>
      <c:valAx>
        <c:axId val="1595344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220794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46</c:v>
                </c:pt>
                <c:pt idx="1">
                  <c:v>6</c:v>
                </c:pt>
                <c:pt idx="2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88</c:v>
                </c:pt>
                <c:pt idx="1">
                  <c:v>6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496576"/>
        <c:axId val="41498112"/>
        <c:axId val="0"/>
      </c:bar3DChart>
      <c:catAx>
        <c:axId val="41496576"/>
        <c:scaling>
          <c:orientation val="minMax"/>
        </c:scaling>
        <c:delete val="0"/>
        <c:axPos val="b"/>
        <c:majorTickMark val="out"/>
        <c:minorTickMark val="none"/>
        <c:tickLblPos val="nextTo"/>
        <c:crossAx val="41498112"/>
        <c:crosses val="autoZero"/>
        <c:auto val="1"/>
        <c:lblAlgn val="ctr"/>
        <c:lblOffset val="100"/>
        <c:noMultiLvlLbl val="0"/>
      </c:catAx>
      <c:valAx>
        <c:axId val="414981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1496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</c:v>
                </c:pt>
                <c:pt idx="1">
                  <c:v>27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35</c:v>
                </c:pt>
                <c:pt idx="1">
                  <c:v>36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62</c:v>
                </c:pt>
                <c:pt idx="1">
                  <c:v>63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682240"/>
        <c:axId val="42683776"/>
      </c:barChart>
      <c:catAx>
        <c:axId val="42682240"/>
        <c:scaling>
          <c:orientation val="minMax"/>
        </c:scaling>
        <c:delete val="0"/>
        <c:axPos val="b"/>
        <c:majorTickMark val="out"/>
        <c:minorTickMark val="none"/>
        <c:tickLblPos val="nextTo"/>
        <c:crossAx val="42683776"/>
        <c:crosses val="autoZero"/>
        <c:auto val="1"/>
        <c:lblAlgn val="ctr"/>
        <c:lblOffset val="100"/>
        <c:noMultiLvlLbl val="0"/>
      </c:catAx>
      <c:valAx>
        <c:axId val="426837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268224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</c:v>
                </c:pt>
                <c:pt idx="1">
                  <c:v>24</c:v>
                </c:pt>
                <c:pt idx="2">
                  <c:v>24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</c:v>
                </c:pt>
                <c:pt idx="1">
                  <c:v>37</c:v>
                </c:pt>
                <c:pt idx="2">
                  <c:v>33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SEM 1ST</c:v>
                </c:pt>
                <c:pt idx="1">
                  <c:v>SEM 3RD</c:v>
                </c:pt>
                <c:pt idx="2">
                  <c:v>SEM 5TH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29</c:v>
                </c:pt>
                <c:pt idx="1">
                  <c:v>61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299392"/>
        <c:axId val="106300928"/>
      </c:barChart>
      <c:catAx>
        <c:axId val="106299392"/>
        <c:scaling>
          <c:orientation val="minMax"/>
        </c:scaling>
        <c:delete val="0"/>
        <c:axPos val="b"/>
        <c:majorTickMark val="out"/>
        <c:minorTickMark val="none"/>
        <c:tickLblPos val="nextTo"/>
        <c:crossAx val="106300928"/>
        <c:crosses val="autoZero"/>
        <c:auto val="1"/>
        <c:lblAlgn val="ctr"/>
        <c:lblOffset val="100"/>
        <c:noMultiLvlLbl val="0"/>
      </c:catAx>
      <c:valAx>
        <c:axId val="106300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062993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1EE6E-06F3-4F28-B84B-7A220D8DB01A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70CE4-AC06-4E61-8972-711B39FB0F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45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70CE4-AC06-4E61-8972-711B39FB0FA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0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9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027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3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05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3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89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16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95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7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5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5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1AB12-861C-4448-8E34-60A653AE3426}" type="datetimeFigureOut">
              <a:rPr lang="en-US" smtClean="0"/>
              <a:pPr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447ED-F022-4A2C-B883-87597E114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1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8077200" cy="58674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PROFILE</a:t>
            </a:r>
          </a:p>
          <a:p>
            <a:pPr algn="just"/>
            <a:r>
              <a:rPr lang="en-US" sz="5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    DEPARTMENT </a:t>
            </a:r>
          </a:p>
          <a:p>
            <a:pPr algn="just"/>
            <a:r>
              <a:rPr lang="en-US" sz="5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5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	OF </a:t>
            </a:r>
          </a:p>
          <a:p>
            <a:pPr algn="just"/>
            <a:r>
              <a:rPr lang="en-US" sz="5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5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ZOOLOGY</a:t>
            </a:r>
          </a:p>
          <a:p>
            <a:pPr algn="just"/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JHARKHAND COLLEGE, DUMRI.</a:t>
            </a:r>
          </a:p>
          <a:p>
            <a:pPr algn="just"/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HEAD OF THE DEPARTMENT:- Dr. 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Amita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Mishra.</a:t>
            </a:r>
          </a:p>
          <a:p>
            <a:pPr algn="just"/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			     Assistant professor.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895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en-US" sz="6000" dirty="0" smtClean="0"/>
              <a:t>INDEX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SL.no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Content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			Image of the Department.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			Teachers profile.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			Introduction of the subject.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			vision of the Department.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			Mission of the Department.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			Goal of the Department.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			Teaching Methodology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29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SL.no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                         content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8			Courses offered.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			Performance of the students.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10.			S.W.O.C</a:t>
            </a:r>
          </a:p>
          <a:p>
            <a:pPr algn="just">
              <a:buFont typeface="Wingdings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97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WhatsApp Image 2024-01-12 at 11.33.26 AM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"/>
            <a:ext cx="3886200" cy="2971800"/>
          </a:xfrm>
          <a:prstGeom prst="rect">
            <a:avLst/>
          </a:prstGeom>
          <a:noFill/>
        </p:spPr>
      </p:pic>
      <p:pic>
        <p:nvPicPr>
          <p:cNvPr id="1027" name="Picture 3" descr="C:\Users\user\Downloads\WhatsApp Image 2024-01-12 at 11.33.26 A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52400"/>
            <a:ext cx="3962400" cy="2971800"/>
          </a:xfrm>
          <a:prstGeom prst="rect">
            <a:avLst/>
          </a:prstGeom>
          <a:noFill/>
        </p:spPr>
      </p:pic>
      <p:pic>
        <p:nvPicPr>
          <p:cNvPr id="1028" name="Picture 4" descr="C:\Users\user\Downloads\WhatsApp Image 2024-01-12 at 11.33.25 A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429000"/>
            <a:ext cx="3200400" cy="2209800"/>
          </a:xfrm>
          <a:prstGeom prst="rect">
            <a:avLst/>
          </a:prstGeom>
          <a:noFill/>
        </p:spPr>
      </p:pic>
      <p:pic>
        <p:nvPicPr>
          <p:cNvPr id="1029" name="Picture 5" descr="C:\Users\user\Downloads\WhatsApp Image 2024-01-12 at 11.33.25 AM (1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158836"/>
            <a:ext cx="3886200" cy="3200400"/>
          </a:xfrm>
          <a:prstGeom prst="rect">
            <a:avLst/>
          </a:prstGeom>
          <a:noFill/>
        </p:spPr>
      </p:pic>
      <p:pic>
        <p:nvPicPr>
          <p:cNvPr id="1030" name="Picture 6" descr="C:\Users\user\Downloads\WhatsApp Image 2024-01-12 at 11.33.25 A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158836"/>
            <a:ext cx="3962399" cy="32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391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 TEACHERS’ PROFILE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91200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Name of the Teacher:-   Dr.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Amita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Mishra</a:t>
            </a:r>
          </a:p>
          <a:p>
            <a:pPr marL="514350" indent="-514350" algn="just">
              <a:buAutoNum type="arabicPeriod" startAt="2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Designation:-                 Assistant Professor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    Head of the Department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    Department of Zoology.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3.DOB:-			    14.02.1982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4.Date of Joining:-		    20.04.2010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5.Address:-			    Guru Nanak College Road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Dhanbad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826001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6.E.mail Id:-		           drameetamishra@gmail.com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7. Mobile no:-   		 9534229602</a:t>
            </a:r>
          </a:p>
        </p:txBody>
      </p:sp>
      <p:pic>
        <p:nvPicPr>
          <p:cNvPr id="2050" name="Picture 2" descr="C:\Users\user\Downloads\WhatsApp Image 2024-01-12 at 11.28.15 A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0"/>
            <a:ext cx="152400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2022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79248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19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sz="37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Topic (</a:t>
            </a:r>
            <a:r>
              <a:rPr lang="en-US" sz="37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Ph.D</a:t>
            </a:r>
            <a:r>
              <a:rPr lang="en-US" sz="37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:</a:t>
            </a:r>
            <a:r>
              <a:rPr lang="en-US" sz="37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>
                <a:latin typeface="Times New Roman" pitchFamily="18" charset="0"/>
                <a:cs typeface="Times New Roman" pitchFamily="18" charset="0"/>
              </a:rPr>
              <a:t>Topic of research :- Studies on </a:t>
            </a:r>
            <a:r>
              <a:rPr lang="en-US" sz="3700" dirty="0" err="1">
                <a:latin typeface="Times New Roman" pitchFamily="18" charset="0"/>
                <a:cs typeface="Times New Roman" pitchFamily="18" charset="0"/>
              </a:rPr>
              <a:t>Physico</a:t>
            </a:r>
            <a:r>
              <a:rPr lang="en-US" sz="3700" dirty="0">
                <a:latin typeface="Times New Roman" pitchFamily="18" charset="0"/>
                <a:cs typeface="Times New Roman" pitchFamily="18" charset="0"/>
              </a:rPr>
              <a:t>-Chemical Parameters of some fresh water bodies of </a:t>
            </a:r>
            <a:r>
              <a:rPr lang="en-US" sz="3700" dirty="0" err="1">
                <a:latin typeface="Times New Roman" pitchFamily="18" charset="0"/>
                <a:cs typeface="Times New Roman" pitchFamily="18" charset="0"/>
              </a:rPr>
              <a:t>Dhanbad</a:t>
            </a:r>
            <a:r>
              <a:rPr lang="en-US" sz="3700" dirty="0">
                <a:latin typeface="Times New Roman" pitchFamily="18" charset="0"/>
                <a:cs typeface="Times New Roman" pitchFamily="18" charset="0"/>
              </a:rPr>
              <a:t>  &amp; its impact on aquatic insects habitat selection &amp; feeding.</a:t>
            </a:r>
          </a:p>
          <a:p>
            <a:r>
              <a:rPr lang="en-US" sz="3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Date </a:t>
            </a:r>
            <a:r>
              <a:rPr lang="en-US" sz="37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of notification </a:t>
            </a:r>
            <a:r>
              <a:rPr lang="en-US" sz="3700" b="1" dirty="0">
                <a:latin typeface="Times New Roman" pitchFamily="18" charset="0"/>
                <a:cs typeface="Times New Roman" pitchFamily="18" charset="0"/>
              </a:rPr>
              <a:t>:- </a:t>
            </a:r>
            <a:r>
              <a:rPr lang="en-US" sz="3700" dirty="0">
                <a:latin typeface="Times New Roman" pitchFamily="18" charset="0"/>
                <a:cs typeface="Times New Roman" pitchFamily="18" charset="0"/>
              </a:rPr>
              <a:t>03.02.2018</a:t>
            </a:r>
            <a:r>
              <a:rPr lang="en-US" sz="37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37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3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375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05799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502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308249"/>
              </p:ext>
            </p:extLst>
          </p:nvPr>
        </p:nvGraphicFramePr>
        <p:xfrm>
          <a:off x="457200" y="838201"/>
          <a:ext cx="8001000" cy="5334000"/>
        </p:xfrm>
        <a:graphic>
          <a:graphicData uri="http://schemas.openxmlformats.org/drawingml/2006/table">
            <a:tbl>
              <a:tblPr firstRow="1" firstCol="1" bandRow="1"/>
              <a:tblGrid>
                <a:gridCol w="1333500"/>
                <a:gridCol w="1333500"/>
                <a:gridCol w="1333500"/>
                <a:gridCol w="1333500"/>
                <a:gridCol w="1333500"/>
                <a:gridCol w="1333500"/>
              </a:tblGrid>
              <a:tr h="53340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US" sz="3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Aquatic insect biodiversity and water quality parameters of the </a:t>
                      </a:r>
                      <a:r>
                        <a:rPr lang="en-US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Bekarbandh</a:t>
                      </a: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pond of </a:t>
                      </a:r>
                      <a:r>
                        <a:rPr lang="en-US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Dhanbad</a:t>
                      </a: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district. (Jharkhand</a:t>
                      </a: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-do-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-do-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-do-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12.03.18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971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086510"/>
              </p:ext>
            </p:extLst>
          </p:nvPr>
        </p:nvGraphicFramePr>
        <p:xfrm>
          <a:off x="685800" y="457201"/>
          <a:ext cx="7848600" cy="6096000"/>
        </p:xfrm>
        <a:graphic>
          <a:graphicData uri="http://schemas.openxmlformats.org/drawingml/2006/table">
            <a:tbl>
              <a:tblPr firstRow="1" firstCol="1" bandRow="1"/>
              <a:tblGrid>
                <a:gridCol w="1308100"/>
                <a:gridCol w="1308100"/>
                <a:gridCol w="1308100"/>
                <a:gridCol w="1308100"/>
                <a:gridCol w="1308100"/>
                <a:gridCol w="1308100"/>
              </a:tblGrid>
              <a:tr h="60960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Impact of </a:t>
                      </a:r>
                      <a:r>
                        <a:rPr lang="en-US" sz="2000" dirty="0" err="1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Physico</a:t>
                      </a:r>
                      <a:r>
                        <a:rPr lang="en-US" sz="20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-chemical factors of the soil on the population dynamics of Beetles of the </a:t>
                      </a:r>
                      <a:r>
                        <a:rPr lang="en-US" sz="2000" dirty="0" err="1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Dhanbad</a:t>
                      </a:r>
                      <a:r>
                        <a:rPr lang="en-US" sz="20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District</a:t>
                      </a:r>
                      <a:r>
                        <a:rPr lang="en-US" sz="2000" b="1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(Jharkhand).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-do-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-do-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-do-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15.10.19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144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001295"/>
              </p:ext>
            </p:extLst>
          </p:nvPr>
        </p:nvGraphicFramePr>
        <p:xfrm>
          <a:off x="762000" y="533400"/>
          <a:ext cx="8001000" cy="5715000"/>
        </p:xfrm>
        <a:graphic>
          <a:graphicData uri="http://schemas.openxmlformats.org/drawingml/2006/table">
            <a:tbl>
              <a:tblPr firstRow="1" firstCol="1" bandRow="1"/>
              <a:tblGrid>
                <a:gridCol w="1333500"/>
                <a:gridCol w="1333500"/>
                <a:gridCol w="1333500"/>
                <a:gridCol w="1333500"/>
                <a:gridCol w="1333500"/>
                <a:gridCol w="1333500"/>
              </a:tblGrid>
              <a:tr h="57150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Study of Zooplanktons of the </a:t>
                      </a:r>
                      <a:r>
                        <a:rPr lang="en-US" sz="2400" dirty="0" err="1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Maithan</a:t>
                      </a:r>
                      <a:r>
                        <a:rPr lang="en-US" sz="24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dam of the </a:t>
                      </a:r>
                      <a:r>
                        <a:rPr lang="en-US" sz="2400" dirty="0" err="1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Dhanbad</a:t>
                      </a:r>
                      <a:r>
                        <a:rPr lang="en-US" sz="24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district, Jharkhand.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-do-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-do-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-do-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20.10.19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31938" y="533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933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229599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8584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2" y="914400"/>
            <a:ext cx="8534399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15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265111"/>
              </p:ext>
            </p:extLst>
          </p:nvPr>
        </p:nvGraphicFramePr>
        <p:xfrm>
          <a:off x="685800" y="609600"/>
          <a:ext cx="8305801" cy="5693664"/>
        </p:xfrm>
        <a:graphic>
          <a:graphicData uri="http://schemas.openxmlformats.org/drawingml/2006/table">
            <a:tbl>
              <a:tblPr firstRow="1" firstCol="1" bandRow="1"/>
              <a:tblGrid>
                <a:gridCol w="920267"/>
                <a:gridCol w="2026090"/>
                <a:gridCol w="1866444"/>
                <a:gridCol w="1816293"/>
                <a:gridCol w="1676707"/>
              </a:tblGrid>
              <a:tr h="56936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International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Recent trends in life science researches vis-à-vis natural resource management, sustainable development and human welfare.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Vinoba</a:t>
                      </a: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Bhave</a:t>
                      </a: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University,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Hazaribag</a:t>
                      </a: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2009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282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1630"/>
              </p:ext>
            </p:extLst>
          </p:nvPr>
        </p:nvGraphicFramePr>
        <p:xfrm>
          <a:off x="609600" y="533400"/>
          <a:ext cx="7848600" cy="5888736"/>
        </p:xfrm>
        <a:graphic>
          <a:graphicData uri="http://schemas.openxmlformats.org/drawingml/2006/table">
            <a:tbl>
              <a:tblPr firstRow="1" firstCol="1" bandRow="1"/>
              <a:tblGrid>
                <a:gridCol w="869609"/>
                <a:gridCol w="1914562"/>
                <a:gridCol w="1763704"/>
                <a:gridCol w="1716314"/>
                <a:gridCol w="1584411"/>
              </a:tblGrid>
              <a:tr h="28864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Induction training/Orientation </a:t>
                      </a:r>
                      <a:r>
                        <a:rPr lang="en-US" sz="28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programme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Indian Institute of Technology( Indian School of Mines),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Dhanbad</a:t>
                      </a: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47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National Conference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Renewable energy harvesting with latest technological development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PTPS College,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Patratu</a:t>
                      </a: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Ramgarh</a:t>
                      </a:r>
                      <a:r>
                        <a:rPr lang="en-US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(Jharkhand)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100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Webinar and Faculty Development </a:t>
            </a:r>
            <a:r>
              <a:rPr lang="en-US" sz="3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Participated in UGC Sponsored webinar on the topic:- </a:t>
            </a:r>
            <a:r>
              <a:rPr lang="en-US" b="1" dirty="0" smtClean="0"/>
              <a:t>“NEP-2020 Implementation Plan: Multiple Entry and Exit System” </a:t>
            </a:r>
            <a:r>
              <a:rPr lang="en-US" dirty="0" smtClean="0"/>
              <a:t> on dated 09.10.2023.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Participated in UGC Sponsored webinar on the topic:- </a:t>
            </a:r>
            <a:r>
              <a:rPr lang="en-US" b="1" dirty="0"/>
              <a:t>“NEP-2020 Implementation Plan: </a:t>
            </a:r>
            <a:r>
              <a:rPr lang="en-US" b="1" dirty="0" smtClean="0"/>
              <a:t>Changing role of teachers” </a:t>
            </a:r>
            <a:r>
              <a:rPr lang="en-US" dirty="0" smtClean="0"/>
              <a:t> </a:t>
            </a:r>
            <a:r>
              <a:rPr lang="en-US" dirty="0"/>
              <a:t>on dated </a:t>
            </a:r>
            <a:r>
              <a:rPr lang="en-US" dirty="0" smtClean="0"/>
              <a:t>10.10.2023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910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Participated in UGC Sponsored webinar on the topic:-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“NEP-2020 Implementation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Plan: Technology Use and Integration”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 dated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11.10.2023.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Participated in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NEP 2020 Orientation &amp; Sensitization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Malaviya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Mission Teacher Training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(MM-TTP) of UGC organized by IIT ISM,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Dhanbad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, from dated 04.12.23 to 15.12.23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816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BOOK EDITED</a:t>
            </a:r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ECOLOGY OF AQUATIC INSECTS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ISBN :- 978-81-906091-9-7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NARENDRA PUBLISHING HOUSE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PUBLISHER AND DISTRIBUTOR:-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1417, KISHAN DUTT STREET, MALIWARA, DELHI- 110006. INDIA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520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3.An Introduction of subject:- Zoology</a:t>
            </a:r>
            <a:endParaRPr lang="en-US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Zoology is the study of life in its entity.</a:t>
            </a:r>
          </a:p>
          <a:p>
            <a:pPr>
              <a:buFont typeface="Wingdings" pitchFamily="2" charset="2"/>
              <a:buChar char="v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Initially it was the description of life forms.</a:t>
            </a:r>
          </a:p>
          <a:p>
            <a:pPr>
              <a:buFont typeface="Wingdings" pitchFamily="2" charset="2"/>
              <a:buChar char="v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Identification, nomenclature and classification of all living forms is been done by scientists.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749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 later years, the focus of the scientists shifted on Anatomy and Physiology of living beings.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 the 19</a:t>
            </a:r>
            <a:r>
              <a:rPr lang="en-US" sz="40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and 20</a:t>
            </a:r>
            <a:r>
              <a:rPr lang="en-US" sz="40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century, Physics and Chemistry were applied to Zoology and the new branch of Biotechnology became the prominent face of Zoology.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788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VISION OF THE DEPARTMENT</a:t>
            </a:r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Since the establishment of the college, in 1985, the Department of Zoology is spreading the themes like environmental issues, adolescent problems, reproductive health, parasitic diseases, Apiculture, Sericulture, Lac-culture, Fisheries etc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922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 Department of Zoology , still needs to emphasize the general awareness in the society about Bio-diversity, their conservation, sustainable development and other global issues.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 Department of Zoology is a nurturing ground for an individual’s holistic development and to inculcate Fraternal spirit for effective contribution to the society.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516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5.Mission of the Department</a:t>
            </a:r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inspire the students to reach the frontiers of Biological Sciences.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develop Research Aptitude and Scientific Temperament.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develop an attitude for understanding nature and ecosystem.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acquire knowledge on the Taxonomic Status of various animals.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30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To appreciate the correlation between the structure and function of organisms.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To bring about an awareness of health related problems, its prevention and cure.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304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6.GOAL OF THE DEPARTMENT</a:t>
            </a:r>
            <a:endParaRPr lang="en-US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Imparting quality education for achieving overall personality development of the students through the resources in the college.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Enabling students to face challenges of the ever-changing modern world and contribute to it in a meaningful way.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828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5532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achieve excellence in the curricular, co-curricular and extra-curricular activities, which help students to make them competitive.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make teaching and learning an effective process so that students develop themselves into strong and sensitive citizens.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inculcate the values of honesty and responsibility as also sensibilities for overall development of students.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22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7.Teaching Methodology</a:t>
            </a:r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use more practical approach in teaching then using chalk and talk methods.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Using Power Point Presentations to give over view of dissection process as we have a small lab.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Combining Multimedia techniques and traditional technique for generating interest among students.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83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Students are also motivated to attend seminars being held by Department.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Remedial classes are provided for weaker students.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073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6294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5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Courses offered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Credit Based Choice System (CBCS)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From:- July 2015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upto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June 2022.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Course: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B.Sc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Core, Gen &amp; GE.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Semester:- six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Core Course:- 14 papers.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Generic Elective course:- 04 papers.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Ability Enhancement Course:-02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Skill Enhancement Course:- 02</a:t>
            </a:r>
          </a:p>
          <a:p>
            <a:pPr marL="0" indent="0" algn="just"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942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pPr algn="just"/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FOUR YEAR UNDERGRADUATE</a:t>
            </a:r>
            <a:b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PROGRAMME(FYUGP)</a:t>
            </a:r>
            <a:b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Four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ear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achelor’s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egree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Honours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/ Research</a:t>
            </a:r>
          </a:p>
          <a:p>
            <a:pPr algn="just">
              <a:buFont typeface="Wingdings" pitchFamily="2" charset="2"/>
              <a:buChar char="v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Implemented from Academic Session 2022-2026</a:t>
            </a:r>
          </a:p>
          <a:p>
            <a:pPr algn="just">
              <a:buFont typeface="Wingdings" pitchFamily="2" charset="2"/>
              <a:buChar char="v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Semester:- 08</a:t>
            </a:r>
          </a:p>
          <a:p>
            <a:pPr algn="just">
              <a:buFont typeface="Wingdings" pitchFamily="2" charset="2"/>
              <a:buChar char="v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Courses:-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Major:- core courses</a:t>
            </a:r>
          </a:p>
          <a:p>
            <a:pPr marL="0" indent="0" algn="just"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96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248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2. Minor:- A. Discipline / interdisciplinary         			courses</a:t>
            </a:r>
          </a:p>
          <a:p>
            <a:pPr marL="0" indent="0" algn="just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  B. Vocational Courses.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3. MDC:- Multidisciplinary Course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4. AEC:- Language courses.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5. SEC:- Skill Enhancement Course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6.VAC:- Value Added Course.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7.IAP:- Internship Apprenticeship Project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8. RC:- Research Courses.</a:t>
            </a:r>
          </a:p>
          <a:p>
            <a:pPr marL="0" indent="0" algn="just"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176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9.PERFORMANCE OF THE DEPT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STUDENT STRENGTH OF THE SESSION 2018-2021. Table no.01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301470"/>
              </p:ext>
            </p:extLst>
          </p:nvPr>
        </p:nvGraphicFramePr>
        <p:xfrm>
          <a:off x="457200" y="1600200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9042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S.No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904240"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2018-21(CC)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</a:t>
                      </a:r>
                      <a:endParaRPr lang="en-US" dirty="0"/>
                    </a:p>
                  </a:txBody>
                  <a:tcPr/>
                </a:tc>
              </a:tr>
              <a:tr h="904240"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2018-19(GE)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08</a:t>
                      </a:r>
                      <a:endParaRPr lang="en-US" dirty="0"/>
                    </a:p>
                  </a:txBody>
                  <a:tcPr/>
                </a:tc>
              </a:tr>
              <a:tr h="904240">
                <a:tc>
                  <a:txBody>
                    <a:bodyPr/>
                    <a:lstStyle/>
                    <a:p>
                      <a:r>
                        <a:rPr lang="en-US" dirty="0" smtClean="0"/>
                        <a:t>3.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2018-19(GEN)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5573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GRAPHICAL REPRESENTATION OF THE STUDENT STRENGTH OF THE SESSION 2018-21.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420671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3742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TABLE SHOWING THE STUDENT STRENGTH OF SESSION 2020-23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8316269"/>
              </p:ext>
            </p:extLst>
          </p:nvPr>
        </p:nvGraphicFramePr>
        <p:xfrm>
          <a:off x="457200" y="1295400"/>
          <a:ext cx="82296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1193800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S.No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1193800"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2020-2023(CC)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1193800"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2020-23(GEN)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9588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Graphical representation of the student strength of the session 2020-23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66298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05108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75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TABLE SHOWING THE STUDENT STRENGTH OF SESSION 2021-24</a:t>
            </a: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079846"/>
              </p:ext>
            </p:extLst>
          </p:nvPr>
        </p:nvGraphicFramePr>
        <p:xfrm>
          <a:off x="457200" y="1600200"/>
          <a:ext cx="8001000" cy="386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1193800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S.No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1473200"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2021-2024(CC)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</a:t>
                      </a:r>
                      <a:endParaRPr lang="en-US" dirty="0"/>
                    </a:p>
                  </a:txBody>
                  <a:tcPr/>
                </a:tc>
              </a:tr>
              <a:tr h="1193800"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2021-24(GEN)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731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Graphical representation of the student strength of the session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2021-24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956766"/>
              </p:ext>
            </p:extLst>
          </p:nvPr>
        </p:nvGraphicFramePr>
        <p:xfrm>
          <a:off x="457200" y="1371600"/>
          <a:ext cx="822960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3269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838200"/>
          </a:xfrm>
        </p:spPr>
        <p:txBody>
          <a:bodyPr>
            <a:noAutofit/>
          </a:bodyPr>
          <a:lstStyle/>
          <a:p>
            <a:pPr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TABLE SHOWING THE STUDENT STRENGTH OF SESSION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2022-26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425311"/>
              </p:ext>
            </p:extLst>
          </p:nvPr>
        </p:nvGraphicFramePr>
        <p:xfrm>
          <a:off x="457200" y="1600200"/>
          <a:ext cx="8001000" cy="386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1193800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S.No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Session(2022-26)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1473200"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MAJOR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</a:t>
                      </a:r>
                      <a:endParaRPr lang="en-US" dirty="0"/>
                    </a:p>
                  </a:txBody>
                  <a:tcPr/>
                </a:tc>
              </a:tr>
              <a:tr h="1193800"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IRC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5142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Graphical representation of the student strength of the session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2022-26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15345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3793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TABLE SHOWING THE STUDENT STRENGTH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SESSION: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2023-27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4675031"/>
              </p:ext>
            </p:extLst>
          </p:nvPr>
        </p:nvGraphicFramePr>
        <p:xfrm>
          <a:off x="457200" y="1143000"/>
          <a:ext cx="8229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1524000">
                <a:tc>
                  <a:txBody>
                    <a:bodyPr/>
                    <a:lstStyle/>
                    <a:p>
                      <a:r>
                        <a:rPr lang="en-US" dirty="0" smtClean="0"/>
                        <a:t>Session(2023-27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1524000">
                <a:tc>
                  <a:txBody>
                    <a:bodyPr/>
                    <a:lstStyle/>
                    <a:p>
                      <a:r>
                        <a:rPr lang="en-US" dirty="0" smtClean="0"/>
                        <a:t>MAJOR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</a:t>
                      </a:r>
                      <a:endParaRPr lang="en-US" dirty="0"/>
                    </a:p>
                  </a:txBody>
                  <a:tcPr/>
                </a:tc>
              </a:tr>
              <a:tr h="1524000">
                <a:tc>
                  <a:txBody>
                    <a:bodyPr/>
                    <a:lstStyle/>
                    <a:p>
                      <a:r>
                        <a:rPr lang="en-US" dirty="0" smtClean="0"/>
                        <a:t>MINOR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4493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Graphical representation of the student strength of the session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2023-27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777180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567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TABULAR FORM OF EXAMINATION RESULT OF THE YEAR : 2019.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2863877"/>
              </p:ext>
            </p:extLst>
          </p:nvPr>
        </p:nvGraphicFramePr>
        <p:xfrm>
          <a:off x="457200" y="1600200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11200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SEMESTER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TOTAL1</a:t>
                      </a:r>
                      <a:endParaRPr lang="en-US" dirty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1st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77</a:t>
                      </a:r>
                      <a:endParaRPr lang="en-US" dirty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54</a:t>
                      </a:r>
                      <a:endParaRPr lang="en-US" dirty="0"/>
                    </a:p>
                  </a:txBody>
                  <a:tcPr/>
                </a:tc>
              </a:tr>
              <a:tr h="1828800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31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736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GRAPHICAL REPRESENTATION OF THE RESULT IN ONE ACADEMIC YEAR, 2019.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126198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11134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TABULAR FORM OF EXAMINATION RESULT OF THE YEAR :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2020.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5616563"/>
              </p:ext>
            </p:extLst>
          </p:nvPr>
        </p:nvGraphicFramePr>
        <p:xfrm>
          <a:off x="457200" y="1600200"/>
          <a:ext cx="82296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895350">
                <a:tc>
                  <a:txBody>
                    <a:bodyPr/>
                    <a:lstStyle/>
                    <a:p>
                      <a:r>
                        <a:rPr lang="en-US" dirty="0" smtClean="0"/>
                        <a:t>SEMESTER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895350">
                <a:tc>
                  <a:txBody>
                    <a:bodyPr/>
                    <a:lstStyle/>
                    <a:p>
                      <a:r>
                        <a:rPr lang="en-US" dirty="0" smtClean="0"/>
                        <a:t>SEM1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</a:tr>
              <a:tr h="895350">
                <a:tc>
                  <a:txBody>
                    <a:bodyPr/>
                    <a:lstStyle/>
                    <a:p>
                      <a:r>
                        <a:rPr lang="en-US" dirty="0" smtClean="0"/>
                        <a:t>SEM 3</a:t>
                      </a:r>
                      <a:r>
                        <a:rPr lang="en-US" baseline="30000" dirty="0" smtClean="0"/>
                        <a:t>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895350">
                <a:tc>
                  <a:txBody>
                    <a:bodyPr/>
                    <a:lstStyle/>
                    <a:p>
                      <a:r>
                        <a:rPr lang="en-US" dirty="0" smtClean="0"/>
                        <a:t>SEM 5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2308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GRAPHICAL REPRESENTATION OF THE RESULT IN ONE ACADEMIC YEAR, 2020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029121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90910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TABULAR FORM OF EXAMINATION RESULT OF THE YEAR :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2021.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085207"/>
              </p:ext>
            </p:extLst>
          </p:nvPr>
        </p:nvGraphicFramePr>
        <p:xfrm>
          <a:off x="457200" y="1600200"/>
          <a:ext cx="8229600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971550">
                <a:tc>
                  <a:txBody>
                    <a:bodyPr/>
                    <a:lstStyle/>
                    <a:p>
                      <a:r>
                        <a:rPr lang="en-US" dirty="0" smtClean="0"/>
                        <a:t>SEMESTER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lang="en-US" dirty="0" smtClean="0"/>
                        <a:t>SEM 1</a:t>
                      </a:r>
                      <a:r>
                        <a:rPr lang="en-US" baseline="30000" dirty="0" smtClean="0"/>
                        <a:t>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88</a:t>
                      </a:r>
                      <a:endParaRPr lang="en-US" dirty="0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lang="en-US" dirty="0" smtClean="0"/>
                        <a:t>SEM</a:t>
                      </a:r>
                      <a:r>
                        <a:rPr lang="en-US" baseline="0" dirty="0" smtClean="0"/>
                        <a:t> 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lang="en-US" dirty="0" smtClean="0"/>
                        <a:t>SEM 5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7702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GRAPHICAL REPRESENTATION OF THE RESULT IN ONE ACADEMIC YEAR,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2021.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04205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70940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TABULAR FORM OF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RESULT IN ONE ACADEMIC YEAR,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2022.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1644974"/>
              </p:ext>
            </p:extLst>
          </p:nvPr>
        </p:nvGraphicFramePr>
        <p:xfrm>
          <a:off x="457200" y="1600200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990600">
                <a:tc>
                  <a:txBody>
                    <a:bodyPr/>
                    <a:lstStyle/>
                    <a:p>
                      <a:r>
                        <a:rPr lang="en-US" dirty="0" smtClean="0"/>
                        <a:t>SEMESTER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dirty="0" smtClean="0"/>
                        <a:t>SEM 1</a:t>
                      </a:r>
                      <a:r>
                        <a:rPr lang="en-US" baseline="30000" dirty="0" smtClean="0"/>
                        <a:t>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62</a:t>
                      </a:r>
                      <a:endParaRPr lang="en-US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dirty="0" smtClean="0"/>
                        <a:t>SEM 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</a:t>
                      </a:r>
                      <a:endParaRPr lang="en-US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dirty="0" smtClean="0"/>
                        <a:t>SEM 5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1786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GRAPHICAL REPRESENTATION OF THE RESULT IN ONE ACADEMIC YEAR,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2022.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16288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8123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TABULAR FORM OF EXAMINATION RESULT OF THE YEAR :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2023.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022087"/>
              </p:ext>
            </p:extLst>
          </p:nvPr>
        </p:nvGraphicFramePr>
        <p:xfrm>
          <a:off x="457200" y="1600200"/>
          <a:ext cx="8229600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971550">
                <a:tc>
                  <a:txBody>
                    <a:bodyPr/>
                    <a:lstStyle/>
                    <a:p>
                      <a:r>
                        <a:rPr lang="en-US" dirty="0" smtClean="0"/>
                        <a:t>SEMESTER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lang="en-US" dirty="0" smtClean="0"/>
                        <a:t>SEM 1</a:t>
                      </a:r>
                      <a:r>
                        <a:rPr lang="en-US" baseline="30000" dirty="0" smtClean="0"/>
                        <a:t>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lang="en-US" dirty="0" smtClean="0"/>
                        <a:t>SEM 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</a:t>
                      </a:r>
                      <a:endParaRPr lang="en-US" dirty="0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lang="en-US" dirty="0" smtClean="0"/>
                        <a:t>SEM 5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3519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GRAPHICAL REPRESENTATION OF THE RESULT IN ONE ACADEMIC YEAR,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2023.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48401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50036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DEPARTMENTAL SEMINAR</a:t>
            </a:r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TOPIC:- IMMUNITY AND ANTIBIOTIC RESISTANCE.</a:t>
            </a:r>
          </a:p>
          <a:p>
            <a:pPr marL="0" indent="0" algn="just">
              <a:buNone/>
            </a:pP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RESOURCE PERSON:- Dr. P.M PATHAK</a:t>
            </a:r>
          </a:p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Assistant Professor. </a:t>
            </a:r>
          </a:p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Department of Zoology</a:t>
            </a:r>
          </a:p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Giridih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College,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Giridih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DATE:- 23.06.23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0399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09" y="152400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PHOTO AND PRESS RELEASE OF THE SEMINAR.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ownloads\WhatsApp Image 2024-01-12 at 11.28.13 AM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3886200" cy="4572000"/>
          </a:xfrm>
          <a:prstGeom prst="rect">
            <a:avLst/>
          </a:prstGeom>
          <a:noFill/>
        </p:spPr>
      </p:pic>
      <p:pic>
        <p:nvPicPr>
          <p:cNvPr id="3076" name="Picture 4" descr="C:\Users\user\Downloads\WhatsApp Image 2024-01-12 at 11.32.37 A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600200"/>
            <a:ext cx="3581400" cy="480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30023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FIELD WORK ON THE BIODIVERSITY.</a:t>
            </a:r>
            <a:endParaRPr lang="en-US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dated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24.05.23 to 02.06.23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a National campaign on updating cum verification on People’s Biodiversity Registers (PBR), was conducted by the Department of Zoology, JCD.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smtClean="0"/>
              <a:t>The students visited the local </a:t>
            </a:r>
            <a:r>
              <a:rPr lang="en-US" dirty="0" err="1" smtClean="0"/>
              <a:t>Panchayat</a:t>
            </a:r>
            <a:r>
              <a:rPr lang="en-US" dirty="0" smtClean="0"/>
              <a:t> and collected the data of various animals and the plants species.</a:t>
            </a:r>
          </a:p>
        </p:txBody>
      </p:sp>
    </p:spTree>
    <p:extLst>
      <p:ext uri="{BB962C8B-B14F-4D97-AF65-F5344CB8AC3E}">
        <p14:creationId xmlns:p14="http://schemas.microsoft.com/office/powerpoint/2010/main" val="33250121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PHOTO AND PRESS RELEASE OF THE FIELD WORK</a:t>
            </a: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ON BIODIVERSITY.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ownloads\WhatsApp Image 2024-01-12 at 11.28.14 AM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0"/>
            <a:ext cx="3581400" cy="4648200"/>
          </a:xfrm>
          <a:prstGeom prst="rect">
            <a:avLst/>
          </a:prstGeom>
          <a:noFill/>
        </p:spPr>
      </p:pic>
      <p:pic>
        <p:nvPicPr>
          <p:cNvPr id="4099" name="Picture 3" descr="C:\Users\user\Downloads\WhatsApp Image 2024-01-12 at 11.32.33 A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1164" y="1524000"/>
            <a:ext cx="3997036" cy="464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55067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DISTRIBUTION OF CERTIFICATE OF APPRECIATION.DATED:-01.08.23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Downloads\WhatsApp Image 2024-01-12 at 11.28.13 AM (1)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23492" y="1600200"/>
            <a:ext cx="5697016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27681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EXCURSION.TOUR.</a:t>
            </a:r>
            <a:b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PLACE:- MADHUBAN FOREST.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 dated 05.07.23, the students from the Department of Zoology visited 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Madhuban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Forest, and studied the ecosystem of the forest.</a:t>
            </a:r>
          </a:p>
          <a:p>
            <a:pPr marL="0" indent="0" algn="just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dell\AppData\Local\Microsoft\Windows\INetCache\Content.Word\IMG_20230626_10452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124200"/>
            <a:ext cx="7696201" cy="3352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03924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FAREWELL</a:t>
            </a:r>
            <a:r>
              <a:rPr lang="en-U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146" name="Picture 2" descr="C:\Users\user\Downloads\WhatsApp Image 2024-01-12 at 11.28.12 AM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3776713" cy="5029200"/>
          </a:xfrm>
          <a:prstGeom prst="rect">
            <a:avLst/>
          </a:prstGeom>
          <a:noFill/>
        </p:spPr>
      </p:pic>
      <p:pic>
        <p:nvPicPr>
          <p:cNvPr id="6147" name="Picture 3" descr="C:\Users\user\Downloads\WhatsApp Image 2024-01-12 at 11.32.33 AM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066800"/>
            <a:ext cx="3886200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38237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SOCIAL COMMITMENT OF THE DEPARTMENT OF ZOOLOGY, DATED:- 19.09.23</a:t>
            </a:r>
            <a:endParaRPr lang="en-US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C:\Users\dell\AppData\Local\Microsoft\Windows\INetCache\Content.Word\IMG_20230919_11473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9" y="1600200"/>
            <a:ext cx="3429000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C:\Users\user\Downloads\WhatsApp Image 2024-01-12 at 11.32.34 A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600200"/>
            <a:ext cx="4572000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25363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POSTER COMPETITION ON WORLD,S AIDS DAY, 01.12.23.</a:t>
            </a:r>
            <a:endParaRPr lang="en-US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user\Downloads\WhatsApp Image 2024-01-12 at 11.32.28 AM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0"/>
            <a:ext cx="2209800" cy="4525963"/>
          </a:xfrm>
          <a:prstGeom prst="rect">
            <a:avLst/>
          </a:prstGeom>
          <a:noFill/>
        </p:spPr>
      </p:pic>
      <p:pic>
        <p:nvPicPr>
          <p:cNvPr id="8195" name="Picture 3" descr="C:\Users\user\Downloads\WhatsApp Image 2024-01-12 at 11.32.29 A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447800"/>
            <a:ext cx="1828800" cy="4572000"/>
          </a:xfrm>
          <a:prstGeom prst="rect">
            <a:avLst/>
          </a:prstGeom>
          <a:noFill/>
        </p:spPr>
      </p:pic>
      <p:pic>
        <p:nvPicPr>
          <p:cNvPr id="8196" name="Picture 4" descr="C:\Users\user\Downloads\WhatsApp Image 2024-01-12 at 11.32.29 AM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447800"/>
            <a:ext cx="2133600" cy="4572000"/>
          </a:xfrm>
          <a:prstGeom prst="rect">
            <a:avLst/>
          </a:prstGeom>
          <a:noFill/>
        </p:spPr>
      </p:pic>
      <p:pic>
        <p:nvPicPr>
          <p:cNvPr id="8197" name="Picture 5" descr="C:\Users\user\Downloads\WhatsApp Image 2024-01-12 at 11.32.30 A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1447800"/>
            <a:ext cx="2286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9141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B050"/>
                </a:solidFill>
              </a:rPr>
              <a:t>FIELD STUDY</a:t>
            </a:r>
            <a:br>
              <a:rPr lang="en-US" sz="3600" b="1" dirty="0" smtClean="0">
                <a:solidFill>
                  <a:srgbClr val="00B050"/>
                </a:solidFill>
              </a:rPr>
            </a:br>
            <a:r>
              <a:rPr lang="en-US" sz="3600" b="1" dirty="0" smtClean="0">
                <a:solidFill>
                  <a:srgbClr val="00B050"/>
                </a:solidFill>
              </a:rPr>
              <a:t>TOPIC:- STUDY ON LACCULTURE IN THE GHUTWALI FOREST.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6482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 dated 02.03.24, the students of semester 5, of the session 2021-2024, visited 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Ghutwali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Forest and studied about the lac insects on the host plant , Plum tree,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Ziziphyus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mauritiana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and prepared a project report on the same and presented in the Department of Zoology.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Field study was conducted under the supervision of Dr.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Amita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Mishra, Head of the Department, Jharkhand College,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Dumri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9086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</a:rPr>
              <a:t>PHOTOS AND PRESS RELEASE OF THE FIELD STUDY</a:t>
            </a:r>
            <a:endParaRPr lang="en-US" sz="3600" b="1" dirty="0">
              <a:solidFill>
                <a:srgbClr val="00B050"/>
              </a:solidFill>
            </a:endParaRPr>
          </a:p>
        </p:txBody>
      </p:sp>
      <p:pic>
        <p:nvPicPr>
          <p:cNvPr id="4" name="Content Placeholder 3" descr="WhatsApp Image 2024-03-04 at 6.12.30 PM (2)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28800"/>
            <a:ext cx="3733800" cy="3657600"/>
          </a:xfrm>
        </p:spPr>
      </p:pic>
      <p:pic>
        <p:nvPicPr>
          <p:cNvPr id="6" name="Picture 5" descr="WhatsApp Image 2024-03-03 at 7.20.00 AM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752600"/>
            <a:ext cx="3382986" cy="39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434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PHOTOS AND PRESS RELEASE OF THE FIELD STUDY</a:t>
            </a:r>
            <a:endParaRPr lang="en-US" dirty="0"/>
          </a:p>
        </p:txBody>
      </p:sp>
      <p:pic>
        <p:nvPicPr>
          <p:cNvPr id="4" name="Content Placeholder 3" descr="WhatsApp Image 2024-03-02 at 4.24.27 PM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86940"/>
            <a:ext cx="3657600" cy="3703320"/>
          </a:xfrm>
        </p:spPr>
      </p:pic>
      <p:pic>
        <p:nvPicPr>
          <p:cNvPr id="5" name="Picture 4" descr="WhatsApp Image 2024-03-02 at 9.14.47 PM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2209800"/>
            <a:ext cx="3788569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996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Glimpses of the teacher alumni association and interaction.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user\Downloads\WhatsApp Image 2023-12-23 at 11.29.26 AM (1)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4038600" cy="4495800"/>
          </a:xfrm>
          <a:prstGeom prst="rect">
            <a:avLst/>
          </a:prstGeom>
          <a:noFill/>
        </p:spPr>
      </p:pic>
      <p:pic>
        <p:nvPicPr>
          <p:cNvPr id="9219" name="Picture 3" descr="C:\Users\user\Downloads\WhatsApp Image 2023-12-23 at 11.30.42 AM (2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752600"/>
            <a:ext cx="5105400" cy="472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18766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			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10. SWOC</a:t>
            </a:r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STRENGTHS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Department of Zoology has efficient Faculty to provide education with complete dedication and motivation.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Majority of the students of the Department of Zoology comes from the rural areas.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Laboratory work is done on regular basis to emphasize the theoretical concepts.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7856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just"/>
            <a:r>
              <a:rPr lang="en-US" sz="3600" b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WEAKNESS</a:t>
            </a:r>
            <a:endParaRPr lang="en-US" sz="3600" b="1" u="sng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Most of the students are from Hindi medium, thus sometimes its harder for them to understand the concepts.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Educational trips need to be </a:t>
            </a:r>
            <a:r>
              <a:rPr lang="en-US" dirty="0" err="1" smtClean="0"/>
              <a:t>organised</a:t>
            </a:r>
            <a:r>
              <a:rPr lang="en-US" dirty="0" smtClean="0"/>
              <a:t> frequently to give exposure to the learners.</a:t>
            </a:r>
          </a:p>
          <a:p>
            <a:pPr marL="0" indent="0" algn="just">
              <a:buNone/>
            </a:pPr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Opportunities:-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students of the rural areas lying in the vicinity of the campus can be imparted education.</a:t>
            </a:r>
          </a:p>
          <a:p>
            <a:pPr marL="0" indent="0" algn="just">
              <a:buNone/>
            </a:pPr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Challenges</a:t>
            </a:r>
            <a:r>
              <a:rPr lang="en-US" b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:-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evelopment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infrastructure.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804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</TotalTime>
  <Words>1580</Words>
  <Application>Microsoft Office PowerPoint</Application>
  <PresentationFormat>On-screen Show (4:3)</PresentationFormat>
  <Paragraphs>422</Paragraphs>
  <Slides>66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Office Theme</vt:lpstr>
      <vt:lpstr>PowerPoint Presentation</vt:lpstr>
      <vt:lpstr>INDEX</vt:lpstr>
      <vt:lpstr>PowerPoint Presentation</vt:lpstr>
      <vt:lpstr>PowerPoint Presentation</vt:lpstr>
      <vt:lpstr>2. TEACHERS’ PROFILE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Webinar and Faculty Development Programme.</vt:lpstr>
      <vt:lpstr>PowerPoint Presentation</vt:lpstr>
      <vt:lpstr>BOOK EDITED</vt:lpstr>
      <vt:lpstr>3.An Introduction of subject:- Zoology</vt:lpstr>
      <vt:lpstr>PowerPoint Presentation</vt:lpstr>
      <vt:lpstr>4. VISION OF THE DEPARTMENT</vt:lpstr>
      <vt:lpstr>PowerPoint Presentation</vt:lpstr>
      <vt:lpstr>5.Mission of the Department</vt:lpstr>
      <vt:lpstr>PowerPoint Presentation</vt:lpstr>
      <vt:lpstr>6.GOAL OF THE DEPARTMENT</vt:lpstr>
      <vt:lpstr>PowerPoint Presentation</vt:lpstr>
      <vt:lpstr>7.Teaching Methodology</vt:lpstr>
      <vt:lpstr>PowerPoint Presentation</vt:lpstr>
      <vt:lpstr>PowerPoint Presentation</vt:lpstr>
      <vt:lpstr>FOUR YEAR UNDERGRADUATE PROGRAMME(FYUGP) </vt:lpstr>
      <vt:lpstr>PowerPoint Presentation</vt:lpstr>
      <vt:lpstr>9.PERFORMANCE OF THE DEPT STUDENT STRENGTH OF THE SESSION 2018-2021. Table no.01</vt:lpstr>
      <vt:lpstr>GRAPHICAL REPRESENTATION OF THE STUDENT STRENGTH OF THE SESSION 2018-21.</vt:lpstr>
      <vt:lpstr>TABLE SHOWING THE STUDENT STRENGTH OF SESSION 2020-23</vt:lpstr>
      <vt:lpstr>Graphical representation of the student strength of the session 2020-23</vt:lpstr>
      <vt:lpstr>PowerPoint Presentation</vt:lpstr>
      <vt:lpstr>Graphical representation of the student strength of the session 2021-24</vt:lpstr>
      <vt:lpstr>TABLE SHOWING THE STUDENT STRENGTH OF SESSION 2022-26 </vt:lpstr>
      <vt:lpstr>Graphical representation of the student strength of the session 2022-26</vt:lpstr>
      <vt:lpstr>TABLE SHOWING THE STUDENT STRENGTH OF SESSION:2023-27 </vt:lpstr>
      <vt:lpstr>Graphical representation of the student strength of the session 2023-27</vt:lpstr>
      <vt:lpstr> TABULAR FORM OF EXAMINATION RESULT OF THE YEAR : 2019.</vt:lpstr>
      <vt:lpstr>GRAPHICAL REPRESENTATION OF THE RESULT IN ONE ACADEMIC YEAR, 2019.</vt:lpstr>
      <vt:lpstr>TABULAR FORM OF EXAMINATION RESULT OF THE YEAR : 2020.</vt:lpstr>
      <vt:lpstr>GRAPHICAL REPRESENTATION OF THE RESULT IN ONE ACADEMIC YEAR, 2020.</vt:lpstr>
      <vt:lpstr>TABULAR FORM OF EXAMINATION RESULT OF THE YEAR : 2021.</vt:lpstr>
      <vt:lpstr>GRAPHICAL REPRESENTATION OF THE RESULT IN ONE ACADEMIC YEAR, 2021.</vt:lpstr>
      <vt:lpstr>TABULAR FORM OF THE RESULT IN ONE ACADEMIC YEAR, 2022.</vt:lpstr>
      <vt:lpstr>GRAPHICAL REPRESENTATION OF THE RESULT IN ONE ACADEMIC YEAR, 2022.</vt:lpstr>
      <vt:lpstr>TABULAR FORM OF EXAMINATION RESULT OF THE YEAR : 2023.</vt:lpstr>
      <vt:lpstr>GRAPHICAL REPRESENTATION OF THE RESULT IN ONE ACADEMIC YEAR, 2023.</vt:lpstr>
      <vt:lpstr> DEPARTMENTAL SEMINAR</vt:lpstr>
      <vt:lpstr>PHOTO AND PRESS RELEASE OF THE SEMINAR.</vt:lpstr>
      <vt:lpstr>FIELD WORK ON THE BIODIVERSITY.</vt:lpstr>
      <vt:lpstr>PHOTO AND PRESS RELEASE OF THE FIELD WORK, ON BIODIVERSITY.</vt:lpstr>
      <vt:lpstr>DISTRIBUTION OF CERTIFICATE OF APPRECIATION.DATED:-01.08.23</vt:lpstr>
      <vt:lpstr> EXCURSION.TOUR. PLACE:- MADHUBAN FOREST.</vt:lpstr>
      <vt:lpstr>       FAREWELL.</vt:lpstr>
      <vt:lpstr>SOCIAL COMMITMENT OF THE DEPARTMENT OF ZOOLOGY, DATED:- 19.09.23</vt:lpstr>
      <vt:lpstr>POSTER COMPETITION ON WORLD,S AIDS DAY, 01.12.23.</vt:lpstr>
      <vt:lpstr>FIELD STUDY TOPIC:- STUDY ON LACCULTURE IN THE GHUTWALI FOREST.</vt:lpstr>
      <vt:lpstr>PHOTOS AND PRESS RELEASE OF THE FIELD STUDY</vt:lpstr>
      <vt:lpstr>PHOTOS AND PRESS RELEASE OF THE FIELD STUDY</vt:lpstr>
      <vt:lpstr>Glimpses of the teacher alumni association and interaction.</vt:lpstr>
      <vt:lpstr>     10. SWOC</vt:lpstr>
      <vt:lpstr>WEAKNESS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66</cp:revision>
  <dcterms:created xsi:type="dcterms:W3CDTF">2023-10-17T08:12:49Z</dcterms:created>
  <dcterms:modified xsi:type="dcterms:W3CDTF">2024-02-25T10:27:37Z</dcterms:modified>
</cp:coreProperties>
</file>